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Roboto"/>
      <p:regular r:id="rId14"/>
      <p:bold r:id="rId15"/>
      <p:italic r:id="rId16"/>
      <p:boldItalic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863F2D-9AB0-4194-BAC3-D60B165F9B4A}">
  <a:tblStyle styleId="{D3863F2D-9AB0-4194-BAC3-D60B165F9B4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1E44FEC-D00C-4C2B-957D-D7BF0E45054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23067c7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23067c7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448b6076c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448b6076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3c6ede6d05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3c6ede6d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c6ede6d05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c6ede6d0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What is the Context? - Bacon’s Rebellion</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48550" y="471025"/>
            <a:ext cx="66753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53738" y="1756013"/>
          <a:ext cx="3000000" cy="3000000"/>
        </p:xfrm>
        <a:graphic>
          <a:graphicData uri="http://schemas.openxmlformats.org/drawingml/2006/table">
            <a:tbl>
              <a:tblPr>
                <a:noFill/>
                <a:tableStyleId>{D3863F2D-9AB0-4194-BAC3-D60B165F9B4A}</a:tableStyleId>
              </a:tblPr>
              <a:tblGrid>
                <a:gridCol w="5396050"/>
                <a:gridCol w="1468850"/>
              </a:tblGrid>
              <a:tr h="3784275">
                <a:tc>
                  <a:txBody>
                    <a:bodyPr/>
                    <a:lstStyle/>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The survival of colonial Virginia rested in large part on the profits from tobacco. This dependence led to land hunger among colonists and they </a:t>
                      </a:r>
                      <a:r>
                        <a:rPr lang="en" sz="1200">
                          <a:solidFill>
                            <a:schemeClr val="dk1"/>
                          </a:solidFill>
                          <a:latin typeface="Inter"/>
                          <a:ea typeface="Inter"/>
                          <a:cs typeface="Inter"/>
                          <a:sym typeface="Inter"/>
                        </a:rPr>
                        <a:t>continuously</a:t>
                      </a:r>
                      <a:r>
                        <a:rPr lang="en" sz="1200">
                          <a:solidFill>
                            <a:schemeClr val="dk1"/>
                          </a:solidFill>
                          <a:latin typeface="Inter"/>
                          <a:ea typeface="Inter"/>
                          <a:cs typeface="Inter"/>
                          <a:sym typeface="Inter"/>
                        </a:rPr>
                        <a:t> encroached Indigenous lands. By 1675, violence between the Susquehannocks and white colonists was intensifying.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Former indentured servants, who had temporarily contracted their labor to elite planters, were granted land on the frontier, placing them in direct conflict with Indigenous tribes. Unlike the wealthy elite in safer </a:t>
                      </a:r>
                      <a:r>
                        <a:rPr lang="en" sz="1200">
                          <a:solidFill>
                            <a:schemeClr val="dk1"/>
                          </a:solidFill>
                          <a:latin typeface="Inter"/>
                          <a:ea typeface="Inter"/>
                          <a:cs typeface="Inter"/>
                          <a:sym typeface="Inter"/>
                        </a:rPr>
                        <a:t>coastal</a:t>
                      </a:r>
                      <a:r>
                        <a:rPr lang="en" sz="1200">
                          <a:solidFill>
                            <a:schemeClr val="dk1"/>
                          </a:solidFill>
                          <a:latin typeface="Inter"/>
                          <a:ea typeface="Inter"/>
                          <a:cs typeface="Inter"/>
                          <a:sym typeface="Inter"/>
                        </a:rPr>
                        <a:t> areas, these frontier </a:t>
                      </a:r>
                      <a:r>
                        <a:rPr lang="en" sz="1200">
                          <a:solidFill>
                            <a:schemeClr val="dk1"/>
                          </a:solidFill>
                          <a:latin typeface="Inter"/>
                          <a:ea typeface="Inter"/>
                          <a:cs typeface="Inter"/>
                          <a:sym typeface="Inter"/>
                        </a:rPr>
                        <a:t>farmers</a:t>
                      </a:r>
                      <a:r>
                        <a:rPr lang="en" sz="1200">
                          <a:solidFill>
                            <a:schemeClr val="dk1"/>
                          </a:solidFill>
                          <a:latin typeface="Inter"/>
                          <a:ea typeface="Inter"/>
                          <a:cs typeface="Inter"/>
                          <a:sym typeface="Inter"/>
                        </a:rPr>
                        <a:t> faced frequent attacks </a:t>
                      </a:r>
                      <a:r>
                        <a:rPr lang="en" sz="1200">
                          <a:solidFill>
                            <a:schemeClr val="dk1"/>
                          </a:solidFill>
                          <a:latin typeface="Inter"/>
                          <a:ea typeface="Inter"/>
                          <a:cs typeface="Inter"/>
                          <a:sym typeface="Inter"/>
                        </a:rPr>
                        <a:t>which fueled</a:t>
                      </a:r>
                      <a:r>
                        <a:rPr lang="en" sz="1200">
                          <a:solidFill>
                            <a:schemeClr val="dk1"/>
                          </a:solidFill>
                          <a:latin typeface="Inter"/>
                          <a:ea typeface="Inter"/>
                          <a:cs typeface="Inter"/>
                          <a:sym typeface="Inter"/>
                        </a:rPr>
                        <a:t> a campaign to brutally wipe out the local Indigenous people in what some historians have called an “ethnic cleansing campaign.”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Despite this, Virginia’s Governor, William Berkeley, refused to authorize Virginia’s </a:t>
                      </a:r>
                      <a:r>
                        <a:rPr lang="en" sz="1200">
                          <a:solidFill>
                            <a:schemeClr val="dk1"/>
                          </a:solidFill>
                          <a:latin typeface="Inter"/>
                          <a:ea typeface="Inter"/>
                          <a:cs typeface="Inter"/>
                          <a:sym typeface="Inter"/>
                        </a:rPr>
                        <a:t>militia</a:t>
                      </a:r>
                      <a:r>
                        <a:rPr lang="en" sz="1200">
                          <a:solidFill>
                            <a:schemeClr val="dk1"/>
                          </a:solidFill>
                          <a:latin typeface="Inter"/>
                          <a:ea typeface="Inter"/>
                          <a:cs typeface="Inter"/>
                          <a:sym typeface="Inter"/>
                        </a:rPr>
                        <a:t> to do this. He and other elite planters benefited financially from trade agreements with with Native tribes. He feared an all-out war would disrupt these economic ties. </a:t>
                      </a:r>
                      <a:r>
                        <a:rPr b="1" lang="en" sz="1200">
                          <a:solidFill>
                            <a:schemeClr val="dk1"/>
                          </a:solidFill>
                          <a:latin typeface="Inter"/>
                          <a:ea typeface="Inter"/>
                          <a:cs typeface="Inter"/>
                          <a:sym typeface="Inter"/>
                        </a:rPr>
                        <a:t>(B)</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Directly opposing Berkeley’s orders, Nathaniel Bacon, a wealthy white newcomer from Great Britain, led a rebellion against the governor. </a:t>
                      </a:r>
                      <a:r>
                        <a:rPr b="1"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 Capitalizing on colonists’ discontent with Berkeley’s high taxes and refusal to protect colonists on the frontier, he formed a coalition of angry followers. What happened next, now known as Bacon’s Rebellion (1676-1677), was a multiracial uprising that not only attacked Indigenous tribes but the Colonial Virginia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frontier men often traveled for trade, their white wives were often left alone. Feeling vulnerable to conflict and raids, these women were among the most vocal supporters of genocidal war against Indigenous communities.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During the rebellion, they served as messengers, spreading information about the uprising, or aiding rebels.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Black and white indentured servants, along with enslaved people, also participated in the rebellion united by their shared lower-class status. Some historians argue that their cooperation alarmed the planter elite, leading to stricter racial laws that divided poor whites from enslaved Blacks to prevent future uprisings.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Bacon’s Rebellion was the largest uprising in colonial America before the American Revolution. During the rebellion, Bacon and his followers burned Jamestown, the capital of the colony. But, shortly after this, Bacon died from a disease, essentially ending the rebellion.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a:t>
                      </a:r>
                      <a:r>
                        <a:rPr lang="en" sz="1200">
                          <a:latin typeface="Inter"/>
                          <a:ea typeface="Inter"/>
                          <a:cs typeface="Inter"/>
                          <a:sym typeface="Inter"/>
                        </a:rPr>
                        <a:t> What was the cause of growing conflict in Virginia?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Why did Governor Berkeley refuse to send the militia to attack?</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C. </a:t>
                      </a:r>
                      <a:r>
                        <a:rPr lang="en" sz="1200">
                          <a:latin typeface="Inter"/>
                          <a:ea typeface="Inter"/>
                          <a:cs typeface="Inter"/>
                          <a:sym typeface="Inter"/>
                        </a:rPr>
                        <a:t>Who led the rebellion </a:t>
                      </a:r>
                      <a:r>
                        <a:rPr lang="en" sz="1200">
                          <a:latin typeface="Inter"/>
                          <a:ea typeface="Inter"/>
                          <a:cs typeface="Inter"/>
                          <a:sym typeface="Inter"/>
                        </a:rPr>
                        <a:t>against</a:t>
                      </a:r>
                      <a:r>
                        <a:rPr lang="en" sz="1200">
                          <a:latin typeface="Inter"/>
                          <a:ea typeface="Inter"/>
                          <a:cs typeface="Inter"/>
                          <a:sym typeface="Inter"/>
                        </a:rPr>
                        <a:t> Governor Berkeley?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 </a:t>
                      </a:r>
                      <a:r>
                        <a:rPr lang="en" sz="1200">
                          <a:latin typeface="Inter"/>
                          <a:ea typeface="Inter"/>
                          <a:cs typeface="Inter"/>
                          <a:sym typeface="Inter"/>
                        </a:rPr>
                        <a:t>Why were frontier wives support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E. </a:t>
                      </a:r>
                      <a:r>
                        <a:rPr lang="en" sz="1200">
                          <a:solidFill>
                            <a:schemeClr val="dk1"/>
                          </a:solidFill>
                          <a:latin typeface="Inter"/>
                          <a:ea typeface="Inter"/>
                          <a:cs typeface="Inter"/>
                          <a:sym typeface="Inter"/>
                        </a:rPr>
                        <a:t>Why were stricter racial laws passed?</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6" name="Google Shape;106;p25"/>
          <p:cNvSpPr txBox="1"/>
          <p:nvPr/>
        </p:nvSpPr>
        <p:spPr>
          <a:xfrm>
            <a:off x="1878100" y="776199"/>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7" name="Google Shape;107;p25"/>
          <p:cNvPicPr preferRelativeResize="0"/>
          <p:nvPr/>
        </p:nvPicPr>
        <p:blipFill rotWithShape="1">
          <a:blip r:embed="rId5">
            <a:alphaModFix/>
          </a:blip>
          <a:srcRect b="0" l="0" r="0" t="0"/>
          <a:stretch/>
        </p:blipFill>
        <p:spPr>
          <a:xfrm>
            <a:off x="694375" y="776199"/>
            <a:ext cx="1019100" cy="1019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grpSp>
        <p:nvGrpSpPr>
          <p:cNvPr id="112" name="Google Shape;112;p26"/>
          <p:cNvGrpSpPr/>
          <p:nvPr/>
        </p:nvGrpSpPr>
        <p:grpSpPr>
          <a:xfrm>
            <a:off x="7046295" y="609794"/>
            <a:ext cx="431302" cy="9254073"/>
            <a:chOff x="3661953" y="6067862"/>
            <a:chExt cx="431302" cy="6992122"/>
          </a:xfrm>
        </p:grpSpPr>
        <p:pic>
          <p:nvPicPr>
            <p:cNvPr id="113" name="Google Shape;113;p26"/>
            <p:cNvPicPr preferRelativeResize="0"/>
            <p:nvPr/>
          </p:nvPicPr>
          <p:blipFill>
            <a:blip r:embed="rId3">
              <a:alphaModFix/>
            </a:blip>
            <a:stretch>
              <a:fillRect/>
            </a:stretch>
          </p:blipFill>
          <p:spPr>
            <a:xfrm rot="-5400000">
              <a:off x="3714649" y="12681505"/>
              <a:ext cx="325783" cy="431174"/>
            </a:xfrm>
            <a:prstGeom prst="rect">
              <a:avLst/>
            </a:prstGeom>
            <a:noFill/>
            <a:ln>
              <a:noFill/>
            </a:ln>
          </p:spPr>
        </p:pic>
        <p:sp>
          <p:nvSpPr>
            <p:cNvPr id="114" name="Google Shape;114;p26"/>
            <p:cNvSpPr txBox="1"/>
            <p:nvPr/>
          </p:nvSpPr>
          <p:spPr>
            <a:xfrm rot="-5400000">
              <a:off x="3019556" y="6834062"/>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rot="-5400000">
              <a:off x="3019556" y="9401540"/>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pSp>
      <p:grpSp>
        <p:nvGrpSpPr>
          <p:cNvPr id="116" name="Google Shape;116;p26"/>
          <p:cNvGrpSpPr/>
          <p:nvPr/>
        </p:nvGrpSpPr>
        <p:grpSpPr>
          <a:xfrm rot="-5400000">
            <a:off x="-4726305" y="4721268"/>
            <a:ext cx="10058263" cy="605652"/>
            <a:chOff x="0" y="0"/>
            <a:chExt cx="7772400" cy="492000"/>
          </a:xfrm>
        </p:grpSpPr>
        <p:sp>
          <p:nvSpPr>
            <p:cNvPr id="117" name="Google Shape;11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Bacon’s Rebellion and the Codification of Race:</a:t>
              </a:r>
              <a:r>
                <a:rPr lang="en" sz="2000">
                  <a:solidFill>
                    <a:schemeClr val="dk1"/>
                  </a:solidFill>
                  <a:latin typeface="Halant"/>
                  <a:ea typeface="Halant"/>
                  <a:cs typeface="Halant"/>
                  <a:sym typeface="Halant"/>
                </a:rPr>
                <a:t> Student Worksheet</a:t>
              </a:r>
              <a:endParaRPr sz="2000">
                <a:solidFill>
                  <a:schemeClr val="dk1"/>
                </a:solidFill>
                <a:latin typeface="Halant"/>
                <a:ea typeface="Halant"/>
                <a:cs typeface="Halant"/>
                <a:sym typeface="Halant"/>
              </a:endParaRPr>
            </a:p>
          </p:txBody>
        </p:sp>
        <p:pic>
          <p:nvPicPr>
            <p:cNvPr id="118" name="Google Shape;118;p26"/>
            <p:cNvPicPr preferRelativeResize="0"/>
            <p:nvPr/>
          </p:nvPicPr>
          <p:blipFill>
            <a:blip r:embed="rId4">
              <a:alphaModFix/>
            </a:blip>
            <a:stretch>
              <a:fillRect/>
            </a:stretch>
          </p:blipFill>
          <p:spPr>
            <a:xfrm>
              <a:off x="226481" y="76722"/>
              <a:ext cx="816414" cy="338543"/>
            </a:xfrm>
            <a:prstGeom prst="rect">
              <a:avLst/>
            </a:prstGeom>
            <a:noFill/>
            <a:ln>
              <a:noFill/>
            </a:ln>
          </p:spPr>
        </p:pic>
      </p:grpSp>
      <p:sp>
        <p:nvSpPr>
          <p:cNvPr id="119" name="Google Shape;119;p26"/>
          <p:cNvSpPr txBox="1"/>
          <p:nvPr/>
        </p:nvSpPr>
        <p:spPr>
          <a:xfrm rot="-5400000">
            <a:off x="-3510825" y="4755975"/>
            <a:ext cx="92877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Annotate this timeline regarding the codification of race and Bacon’s Rebellion in order to answer this lesson’s supporting question. Use highlighting, underlining, comments, and questions to make note of how race was constructed over time in colonial Virginia.</a:t>
            </a:r>
            <a:endParaRPr sz="1200">
              <a:solidFill>
                <a:schemeClr val="dk1"/>
              </a:solidFill>
              <a:latin typeface="Halant"/>
              <a:ea typeface="Halant"/>
              <a:cs typeface="Halant"/>
              <a:sym typeface="Halant"/>
            </a:endParaRPr>
          </a:p>
        </p:txBody>
      </p:sp>
      <p:grpSp>
        <p:nvGrpSpPr>
          <p:cNvPr id="120" name="Google Shape;120;p26"/>
          <p:cNvGrpSpPr/>
          <p:nvPr/>
        </p:nvGrpSpPr>
        <p:grpSpPr>
          <a:xfrm rot="-5400000">
            <a:off x="3615696" y="3691575"/>
            <a:ext cx="2281023" cy="786589"/>
            <a:chOff x="4526679" y="2800065"/>
            <a:chExt cx="2281023" cy="786589"/>
          </a:xfrm>
        </p:grpSpPr>
        <p:sp>
          <p:nvSpPr>
            <p:cNvPr id="121" name="Google Shape;121;p26"/>
            <p:cNvSpPr/>
            <p:nvPr/>
          </p:nvSpPr>
          <p:spPr>
            <a:xfrm>
              <a:off x="4849302" y="3079475"/>
              <a:ext cx="1958400" cy="133500"/>
            </a:xfrm>
            <a:prstGeom prst="rect">
              <a:avLst/>
            </a:pr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2" name="Google Shape;122;p26"/>
            <p:cNvGrpSpPr/>
            <p:nvPr/>
          </p:nvGrpSpPr>
          <p:grpSpPr>
            <a:xfrm>
              <a:off x="4526679" y="2800065"/>
              <a:ext cx="692700" cy="786589"/>
              <a:chOff x="4526679" y="2800065"/>
              <a:chExt cx="692700" cy="786589"/>
            </a:xfrm>
          </p:grpSpPr>
          <p:grpSp>
            <p:nvGrpSpPr>
              <p:cNvPr id="123" name="Google Shape;123;p26"/>
              <p:cNvGrpSpPr/>
              <p:nvPr/>
            </p:nvGrpSpPr>
            <p:grpSpPr>
              <a:xfrm>
                <a:off x="4808316" y="2800065"/>
                <a:ext cx="92400" cy="411825"/>
                <a:chOff x="845575" y="2563700"/>
                <a:chExt cx="92400" cy="411825"/>
              </a:xfrm>
            </p:grpSpPr>
            <p:cxnSp>
              <p:nvCxnSpPr>
                <p:cNvPr id="124" name="Google Shape;124;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25" name="Google Shape;125;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6" name="Google Shape;126;p26"/>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1676</a:t>
                </a:r>
                <a:endParaRPr b="1" sz="1200">
                  <a:latin typeface="Roboto"/>
                  <a:ea typeface="Roboto"/>
                  <a:cs typeface="Roboto"/>
                  <a:sym typeface="Roboto"/>
                </a:endParaRPr>
              </a:p>
            </p:txBody>
          </p:sp>
        </p:grpSp>
      </p:grpSp>
      <p:grpSp>
        <p:nvGrpSpPr>
          <p:cNvPr id="127" name="Google Shape;127;p26"/>
          <p:cNvGrpSpPr/>
          <p:nvPr/>
        </p:nvGrpSpPr>
        <p:grpSpPr>
          <a:xfrm rot="-5400000">
            <a:off x="3558708" y="7665265"/>
            <a:ext cx="2395009" cy="786599"/>
            <a:chOff x="495991" y="2800065"/>
            <a:chExt cx="2395009" cy="786599"/>
          </a:xfrm>
        </p:grpSpPr>
        <p:sp>
          <p:nvSpPr>
            <p:cNvPr id="128" name="Google Shape;128;p26"/>
            <p:cNvSpPr/>
            <p:nvPr/>
          </p:nvSpPr>
          <p:spPr>
            <a:xfrm>
              <a:off x="932600" y="3079475"/>
              <a:ext cx="1958400" cy="133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 name="Google Shape;129;p26"/>
            <p:cNvGrpSpPr/>
            <p:nvPr/>
          </p:nvGrpSpPr>
          <p:grpSpPr>
            <a:xfrm>
              <a:off x="495991" y="2800065"/>
              <a:ext cx="871200" cy="786599"/>
              <a:chOff x="495991" y="2800065"/>
              <a:chExt cx="871200" cy="786599"/>
            </a:xfrm>
          </p:grpSpPr>
          <p:sp>
            <p:nvSpPr>
              <p:cNvPr id="130" name="Google Shape;130;p26"/>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1662</a:t>
                </a:r>
                <a:endParaRPr b="1" sz="1200">
                  <a:latin typeface="Roboto"/>
                  <a:ea typeface="Roboto"/>
                  <a:cs typeface="Roboto"/>
                  <a:sym typeface="Roboto"/>
                </a:endParaRPr>
              </a:p>
            </p:txBody>
          </p:sp>
          <p:grpSp>
            <p:nvGrpSpPr>
              <p:cNvPr id="131" name="Google Shape;131;p26"/>
              <p:cNvGrpSpPr/>
              <p:nvPr/>
            </p:nvGrpSpPr>
            <p:grpSpPr>
              <a:xfrm>
                <a:off x="881025" y="2800065"/>
                <a:ext cx="92400" cy="411825"/>
                <a:chOff x="845575" y="2563700"/>
                <a:chExt cx="92400" cy="411825"/>
              </a:xfrm>
            </p:grpSpPr>
            <p:cxnSp>
              <p:nvCxnSpPr>
                <p:cNvPr id="132" name="Google Shape;132;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33" name="Google Shape;133;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134" name="Google Shape;134;p26"/>
          <p:cNvGrpSpPr/>
          <p:nvPr/>
        </p:nvGrpSpPr>
        <p:grpSpPr>
          <a:xfrm rot="-5400000">
            <a:off x="3358756" y="5809397"/>
            <a:ext cx="2323757" cy="510379"/>
            <a:chOff x="2525595" y="2702596"/>
            <a:chExt cx="2323757" cy="510379"/>
          </a:xfrm>
        </p:grpSpPr>
        <p:sp>
          <p:nvSpPr>
            <p:cNvPr id="135" name="Google Shape;135;p26"/>
            <p:cNvSpPr/>
            <p:nvPr/>
          </p:nvSpPr>
          <p:spPr>
            <a:xfrm>
              <a:off x="2890952" y="3079475"/>
              <a:ext cx="1958400" cy="133500"/>
            </a:xfrm>
            <a:prstGeom prst="rect">
              <a:avLst/>
            </a:pr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6" name="Google Shape;136;p26"/>
            <p:cNvGrpSpPr/>
            <p:nvPr/>
          </p:nvGrpSpPr>
          <p:grpSpPr>
            <a:xfrm>
              <a:off x="2525595" y="2702596"/>
              <a:ext cx="745800" cy="509296"/>
              <a:chOff x="2525595" y="2702596"/>
              <a:chExt cx="745800" cy="509296"/>
            </a:xfrm>
          </p:grpSpPr>
          <p:sp>
            <p:nvSpPr>
              <p:cNvPr id="137" name="Google Shape;137;p26"/>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b="1" sz="1200">
                  <a:latin typeface="Roboto"/>
                  <a:ea typeface="Roboto"/>
                  <a:cs typeface="Roboto"/>
                  <a:sym typeface="Roboto"/>
                </a:endParaRPr>
              </a:p>
            </p:txBody>
          </p:sp>
          <p:grpSp>
            <p:nvGrpSpPr>
              <p:cNvPr id="138" name="Google Shape;138;p26"/>
              <p:cNvGrpSpPr/>
              <p:nvPr/>
            </p:nvGrpSpPr>
            <p:grpSpPr>
              <a:xfrm rot="10800000">
                <a:off x="2852298" y="2800067"/>
                <a:ext cx="92400" cy="411825"/>
                <a:chOff x="2066875" y="2843100"/>
                <a:chExt cx="92400" cy="411825"/>
              </a:xfrm>
            </p:grpSpPr>
            <p:cxnSp>
              <p:nvCxnSpPr>
                <p:cNvPr id="139" name="Google Shape;139;p26"/>
                <p:cNvCxnSpPr/>
                <p:nvPr/>
              </p:nvCxnSpPr>
              <p:spPr>
                <a:xfrm rot="10800000">
                  <a:off x="2113075" y="2843100"/>
                  <a:ext cx="0" cy="359400"/>
                </a:xfrm>
                <a:prstGeom prst="straightConnector1">
                  <a:avLst/>
                </a:prstGeom>
                <a:noFill/>
                <a:ln cap="flat" cmpd="sng" w="9525">
                  <a:solidFill>
                    <a:srgbClr val="000000"/>
                  </a:solidFill>
                  <a:prstDash val="solid"/>
                  <a:round/>
                  <a:headEnd len="sm" w="sm" type="none"/>
                  <a:tailEnd len="sm" w="sm" type="none"/>
                </a:ln>
              </p:spPr>
            </p:cxnSp>
            <p:sp>
              <p:nvSpPr>
                <p:cNvPr id="140" name="Google Shape;140;p26"/>
                <p:cNvSpPr/>
                <p:nvPr/>
              </p:nvSpPr>
              <p:spPr>
                <a:xfrm rot="10800000">
                  <a:off x="2066875" y="3162525"/>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141" name="Google Shape;141;p26"/>
          <p:cNvSpPr txBox="1"/>
          <p:nvPr/>
        </p:nvSpPr>
        <p:spPr>
          <a:xfrm rot="-5400000">
            <a:off x="2587063" y="8204625"/>
            <a:ext cx="1586100" cy="9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Hereditary Slavery Law: </a:t>
            </a:r>
            <a:r>
              <a:rPr lang="en" sz="1000">
                <a:solidFill>
                  <a:schemeClr val="dk1"/>
                </a:solidFill>
                <a:latin typeface="Inter"/>
                <a:ea typeface="Inter"/>
                <a:cs typeface="Inter"/>
                <a:sym typeface="Inter"/>
              </a:rPr>
              <a:t>Establishes that children inherit the status of their mother, ensuring slavery’s perpetuation along racial lines.</a:t>
            </a:r>
            <a:endParaRPr sz="1000">
              <a:solidFill>
                <a:schemeClr val="dk1"/>
              </a:solidFill>
              <a:latin typeface="Inter"/>
              <a:ea typeface="Inter"/>
              <a:cs typeface="Inter"/>
              <a:sym typeface="Inter"/>
            </a:endParaRPr>
          </a:p>
        </p:txBody>
      </p:sp>
      <p:sp>
        <p:nvSpPr>
          <p:cNvPr id="142" name="Google Shape;142;p26"/>
          <p:cNvSpPr txBox="1"/>
          <p:nvPr/>
        </p:nvSpPr>
        <p:spPr>
          <a:xfrm rot="-5400000">
            <a:off x="5140315" y="72489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Maryland Declares Slavery Permanent: </a:t>
            </a:r>
            <a:r>
              <a:rPr lang="en" sz="1000">
                <a:solidFill>
                  <a:schemeClr val="dk1"/>
                </a:solidFill>
                <a:latin typeface="Inter"/>
                <a:ea typeface="Inter"/>
                <a:cs typeface="Inter"/>
                <a:sym typeface="Inter"/>
              </a:rPr>
              <a:t>Maryland passes a law stating that enslaved people serve for life, regardless of conversion to Christianity.</a:t>
            </a:r>
            <a:endParaRPr sz="1000">
              <a:solidFill>
                <a:schemeClr val="dk1"/>
              </a:solidFill>
              <a:latin typeface="Inter"/>
              <a:ea typeface="Inter"/>
              <a:cs typeface="Inter"/>
              <a:sym typeface="Inter"/>
            </a:endParaRPr>
          </a:p>
        </p:txBody>
      </p:sp>
      <p:sp>
        <p:nvSpPr>
          <p:cNvPr id="143" name="Google Shape;143;p26"/>
          <p:cNvSpPr/>
          <p:nvPr/>
        </p:nvSpPr>
        <p:spPr>
          <a:xfrm rot="-5400000">
            <a:off x="3534423" y="1703010"/>
            <a:ext cx="2349300" cy="133500"/>
          </a:xfrm>
          <a:prstGeom prst="rect">
            <a:avLst/>
          </a:pr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6"/>
          <p:cNvSpPr txBox="1"/>
          <p:nvPr/>
        </p:nvSpPr>
        <p:spPr>
          <a:xfrm rot="-5400000">
            <a:off x="2809552" y="6397565"/>
            <a:ext cx="12837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Baptism Law</a:t>
            </a:r>
            <a:r>
              <a:rPr b="1"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Establishes that baptism does not alter the status on an enslaved person.</a:t>
            </a:r>
            <a:endParaRPr sz="1000">
              <a:solidFill>
                <a:schemeClr val="dk1"/>
              </a:solidFill>
              <a:latin typeface="Inter"/>
              <a:ea typeface="Inter"/>
              <a:cs typeface="Inter"/>
              <a:sym typeface="Inter"/>
            </a:endParaRPr>
          </a:p>
        </p:txBody>
      </p:sp>
      <p:sp>
        <p:nvSpPr>
          <p:cNvPr id="145" name="Google Shape;145;p26"/>
          <p:cNvSpPr/>
          <p:nvPr/>
        </p:nvSpPr>
        <p:spPr>
          <a:xfrm rot="5400000">
            <a:off x="5163291" y="77155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6" name="Google Shape;146;p26"/>
          <p:cNvCxnSpPr/>
          <p:nvPr/>
        </p:nvCxnSpPr>
        <p:spPr>
          <a:xfrm>
            <a:off x="4983591" y="7581999"/>
            <a:ext cx="0" cy="359400"/>
          </a:xfrm>
          <a:prstGeom prst="straightConnector1">
            <a:avLst/>
          </a:prstGeom>
          <a:noFill/>
          <a:ln cap="flat" cmpd="sng" w="9525">
            <a:solidFill>
              <a:srgbClr val="000000"/>
            </a:solidFill>
            <a:prstDash val="solid"/>
            <a:round/>
            <a:headEnd len="sm" w="sm" type="none"/>
            <a:tailEnd len="sm" w="sm" type="none"/>
          </a:ln>
        </p:spPr>
      </p:cxnSp>
      <p:sp>
        <p:nvSpPr>
          <p:cNvPr id="147" name="Google Shape;147;p26"/>
          <p:cNvSpPr txBox="1"/>
          <p:nvPr/>
        </p:nvSpPr>
        <p:spPr>
          <a:xfrm rot="-5400000">
            <a:off x="4610695" y="66657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1667</a:t>
            </a:r>
            <a:endParaRPr b="1" sz="1200">
              <a:latin typeface="Roboto"/>
              <a:ea typeface="Roboto"/>
              <a:cs typeface="Roboto"/>
              <a:sym typeface="Roboto"/>
            </a:endParaRPr>
          </a:p>
        </p:txBody>
      </p:sp>
      <p:sp>
        <p:nvSpPr>
          <p:cNvPr id="148" name="Google Shape;148;p26"/>
          <p:cNvSpPr txBox="1"/>
          <p:nvPr/>
        </p:nvSpPr>
        <p:spPr>
          <a:xfrm rot="-5400000">
            <a:off x="4106557" y="75760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1664</a:t>
            </a:r>
            <a:endParaRPr b="1" sz="1200">
              <a:latin typeface="Roboto"/>
              <a:ea typeface="Roboto"/>
              <a:cs typeface="Roboto"/>
              <a:sym typeface="Roboto"/>
            </a:endParaRPr>
          </a:p>
        </p:txBody>
      </p:sp>
      <p:sp>
        <p:nvSpPr>
          <p:cNvPr id="149" name="Google Shape;149;p26"/>
          <p:cNvSpPr txBox="1"/>
          <p:nvPr/>
        </p:nvSpPr>
        <p:spPr>
          <a:xfrm rot="-5400000">
            <a:off x="5055490" y="535454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Land Ownership Restrictions in Virginia: </a:t>
            </a:r>
            <a:r>
              <a:rPr lang="en" sz="1000">
                <a:solidFill>
                  <a:schemeClr val="dk1"/>
                </a:solidFill>
                <a:latin typeface="Inter"/>
                <a:ea typeface="Inter"/>
                <a:cs typeface="Inter"/>
                <a:sym typeface="Inter"/>
              </a:rPr>
              <a:t>A law prohibits free Black people and Native Americans from owning Christian (white) indentured servants.</a:t>
            </a:r>
            <a:endParaRPr sz="1000">
              <a:solidFill>
                <a:schemeClr val="dk1"/>
              </a:solidFill>
              <a:latin typeface="Inter"/>
              <a:ea typeface="Inter"/>
              <a:cs typeface="Inter"/>
              <a:sym typeface="Inter"/>
            </a:endParaRPr>
          </a:p>
        </p:txBody>
      </p:sp>
      <p:sp>
        <p:nvSpPr>
          <p:cNvPr id="150" name="Google Shape;150;p26"/>
          <p:cNvSpPr/>
          <p:nvPr/>
        </p:nvSpPr>
        <p:spPr>
          <a:xfrm rot="5400000">
            <a:off x="5078466" y="582106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1" name="Google Shape;151;p26"/>
          <p:cNvCxnSpPr/>
          <p:nvPr/>
        </p:nvCxnSpPr>
        <p:spPr>
          <a:xfrm>
            <a:off x="4898766" y="5687549"/>
            <a:ext cx="0" cy="359400"/>
          </a:xfrm>
          <a:prstGeom prst="straightConnector1">
            <a:avLst/>
          </a:prstGeom>
          <a:noFill/>
          <a:ln cap="flat" cmpd="sng" w="9525">
            <a:solidFill>
              <a:srgbClr val="000000"/>
            </a:solidFill>
            <a:prstDash val="solid"/>
            <a:round/>
            <a:headEnd len="sm" w="sm" type="none"/>
            <a:tailEnd len="sm" w="sm" type="none"/>
          </a:ln>
        </p:spPr>
      </p:cxnSp>
      <p:sp>
        <p:nvSpPr>
          <p:cNvPr id="152" name="Google Shape;152;p26"/>
          <p:cNvSpPr txBox="1"/>
          <p:nvPr/>
        </p:nvSpPr>
        <p:spPr>
          <a:xfrm rot="-5400000">
            <a:off x="4021732" y="56815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1670</a:t>
            </a:r>
            <a:endParaRPr b="1" sz="1200">
              <a:latin typeface="Roboto"/>
              <a:ea typeface="Roboto"/>
              <a:cs typeface="Roboto"/>
              <a:sym typeface="Roboto"/>
            </a:endParaRPr>
          </a:p>
        </p:txBody>
      </p:sp>
      <p:sp>
        <p:nvSpPr>
          <p:cNvPr id="153" name="Google Shape;153;p26"/>
          <p:cNvSpPr txBox="1"/>
          <p:nvPr/>
        </p:nvSpPr>
        <p:spPr>
          <a:xfrm rot="-5400000">
            <a:off x="5055490" y="34600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Virginia’s First Slave Codes: </a:t>
            </a:r>
            <a:r>
              <a:rPr lang="en" sz="1000">
                <a:solidFill>
                  <a:schemeClr val="dk1"/>
                </a:solidFill>
                <a:latin typeface="Inter"/>
                <a:ea typeface="Inter"/>
                <a:cs typeface="Inter"/>
                <a:sym typeface="Inter"/>
              </a:rPr>
              <a:t>Laws prohibit Black people from carrying weapons, gathering in groups, or striking white individuals.</a:t>
            </a:r>
            <a:endParaRPr sz="1000">
              <a:solidFill>
                <a:schemeClr val="dk1"/>
              </a:solidFill>
              <a:latin typeface="Inter"/>
              <a:ea typeface="Inter"/>
              <a:cs typeface="Inter"/>
              <a:sym typeface="Inter"/>
            </a:endParaRPr>
          </a:p>
        </p:txBody>
      </p:sp>
      <p:sp>
        <p:nvSpPr>
          <p:cNvPr id="154" name="Google Shape;154;p26"/>
          <p:cNvSpPr/>
          <p:nvPr/>
        </p:nvSpPr>
        <p:spPr>
          <a:xfrm rot="5400000">
            <a:off x="5078466" y="39266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5" name="Google Shape;155;p26"/>
          <p:cNvCxnSpPr/>
          <p:nvPr/>
        </p:nvCxnSpPr>
        <p:spPr>
          <a:xfrm>
            <a:off x="4898766" y="3793099"/>
            <a:ext cx="0" cy="359400"/>
          </a:xfrm>
          <a:prstGeom prst="straightConnector1">
            <a:avLst/>
          </a:prstGeom>
          <a:noFill/>
          <a:ln cap="flat" cmpd="sng" w="9525">
            <a:solidFill>
              <a:srgbClr val="000000"/>
            </a:solidFill>
            <a:prstDash val="solid"/>
            <a:round/>
            <a:headEnd len="sm" w="sm" type="none"/>
            <a:tailEnd len="sm" w="sm" type="none"/>
          </a:ln>
        </p:spPr>
      </p:cxnSp>
      <p:sp>
        <p:nvSpPr>
          <p:cNvPr id="156" name="Google Shape;156;p26"/>
          <p:cNvSpPr txBox="1"/>
          <p:nvPr/>
        </p:nvSpPr>
        <p:spPr>
          <a:xfrm rot="-5400000">
            <a:off x="4021732" y="37871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1680</a:t>
            </a:r>
            <a:endParaRPr b="1" sz="1200">
              <a:latin typeface="Roboto"/>
              <a:ea typeface="Roboto"/>
              <a:cs typeface="Roboto"/>
              <a:sym typeface="Roboto"/>
            </a:endParaRPr>
          </a:p>
        </p:txBody>
      </p:sp>
      <p:grpSp>
        <p:nvGrpSpPr>
          <p:cNvPr id="157" name="Google Shape;157;p26"/>
          <p:cNvGrpSpPr/>
          <p:nvPr/>
        </p:nvGrpSpPr>
        <p:grpSpPr>
          <a:xfrm rot="-5400000">
            <a:off x="4522626" y="2733856"/>
            <a:ext cx="92400" cy="411825"/>
            <a:chOff x="845575" y="2563700"/>
            <a:chExt cx="92400" cy="411825"/>
          </a:xfrm>
        </p:grpSpPr>
        <p:cxnSp>
          <p:nvCxnSpPr>
            <p:cNvPr id="158" name="Google Shape;158;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59" name="Google Shape;159;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 name="Google Shape;160;p26"/>
          <p:cNvSpPr txBox="1"/>
          <p:nvPr/>
        </p:nvSpPr>
        <p:spPr>
          <a:xfrm rot="-5400000">
            <a:off x="4614102" y="2754056"/>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1691</a:t>
            </a:r>
            <a:endParaRPr b="1" sz="1200">
              <a:latin typeface="Roboto"/>
              <a:ea typeface="Roboto"/>
              <a:cs typeface="Roboto"/>
              <a:sym typeface="Roboto"/>
            </a:endParaRPr>
          </a:p>
        </p:txBody>
      </p:sp>
      <p:sp>
        <p:nvSpPr>
          <p:cNvPr id="161" name="Google Shape;161;p26"/>
          <p:cNvSpPr txBox="1"/>
          <p:nvPr/>
        </p:nvSpPr>
        <p:spPr>
          <a:xfrm rot="-5400000">
            <a:off x="5001565" y="1257065"/>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Slave Codes: </a:t>
            </a:r>
            <a:r>
              <a:rPr lang="en" sz="1000">
                <a:solidFill>
                  <a:schemeClr val="dk1"/>
                </a:solidFill>
                <a:latin typeface="Inter"/>
                <a:ea typeface="Inter"/>
                <a:cs typeface="Inter"/>
                <a:sym typeface="Inter"/>
              </a:rPr>
              <a:t>Establishes that enslaved Africans are property, not people, legally solidifying chattel slavery.</a:t>
            </a:r>
            <a:endParaRPr sz="1000">
              <a:solidFill>
                <a:schemeClr val="dk1"/>
              </a:solidFill>
              <a:latin typeface="Inter"/>
              <a:ea typeface="Inter"/>
              <a:cs typeface="Inter"/>
              <a:sym typeface="Inter"/>
            </a:endParaRPr>
          </a:p>
        </p:txBody>
      </p:sp>
      <p:sp>
        <p:nvSpPr>
          <p:cNvPr id="162" name="Google Shape;162;p26"/>
          <p:cNvSpPr/>
          <p:nvPr/>
        </p:nvSpPr>
        <p:spPr>
          <a:xfrm rot="5400000">
            <a:off x="5024541" y="1723587"/>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3" name="Google Shape;163;p26"/>
          <p:cNvCxnSpPr/>
          <p:nvPr/>
        </p:nvCxnSpPr>
        <p:spPr>
          <a:xfrm>
            <a:off x="4844841" y="1590074"/>
            <a:ext cx="0" cy="359400"/>
          </a:xfrm>
          <a:prstGeom prst="straightConnector1">
            <a:avLst/>
          </a:prstGeom>
          <a:noFill/>
          <a:ln cap="flat" cmpd="sng" w="9525">
            <a:solidFill>
              <a:srgbClr val="000000"/>
            </a:solidFill>
            <a:prstDash val="solid"/>
            <a:round/>
            <a:headEnd len="sm" w="sm" type="none"/>
            <a:tailEnd len="sm" w="sm" type="none"/>
          </a:ln>
        </p:spPr>
      </p:cxnSp>
      <p:sp>
        <p:nvSpPr>
          <p:cNvPr id="164" name="Google Shape;164;p26"/>
          <p:cNvSpPr txBox="1"/>
          <p:nvPr/>
        </p:nvSpPr>
        <p:spPr>
          <a:xfrm rot="-5400000">
            <a:off x="3967807" y="158409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1705</a:t>
            </a:r>
            <a:endParaRPr b="1" sz="1200">
              <a:latin typeface="Roboto"/>
              <a:ea typeface="Roboto"/>
              <a:cs typeface="Roboto"/>
              <a:sym typeface="Roboto"/>
            </a:endParaRPr>
          </a:p>
        </p:txBody>
      </p:sp>
      <p:sp>
        <p:nvSpPr>
          <p:cNvPr id="165" name="Google Shape;165;p26"/>
          <p:cNvSpPr txBox="1"/>
          <p:nvPr/>
        </p:nvSpPr>
        <p:spPr>
          <a:xfrm rot="-5400000">
            <a:off x="2938450" y="4391075"/>
            <a:ext cx="1440000" cy="11241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Bacon’s Rebellion: </a:t>
            </a:r>
            <a:r>
              <a:rPr lang="en" sz="1000">
                <a:solidFill>
                  <a:schemeClr val="dk1"/>
                </a:solidFill>
                <a:latin typeface="Inter"/>
                <a:ea typeface="Inter"/>
                <a:cs typeface="Inter"/>
                <a:sym typeface="Inter"/>
              </a:rPr>
              <a:t>A multiracial coalition of poor white and Black laborers revolts against Virginia’s elite.</a:t>
            </a:r>
            <a:endParaRPr sz="1000">
              <a:solidFill>
                <a:schemeClr val="dk1"/>
              </a:solidFill>
              <a:latin typeface="Inter"/>
              <a:ea typeface="Inter"/>
              <a:cs typeface="Inter"/>
              <a:sym typeface="Inter"/>
            </a:endParaRPr>
          </a:p>
        </p:txBody>
      </p:sp>
      <p:sp>
        <p:nvSpPr>
          <p:cNvPr id="166" name="Google Shape;166;p26"/>
          <p:cNvSpPr txBox="1"/>
          <p:nvPr/>
        </p:nvSpPr>
        <p:spPr>
          <a:xfrm rot="-5400000">
            <a:off x="2708902" y="2619352"/>
            <a:ext cx="14850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Anti-Miscegenation Law in Virginia: </a:t>
            </a:r>
            <a:r>
              <a:rPr lang="en" sz="1000">
                <a:solidFill>
                  <a:schemeClr val="dk1"/>
                </a:solidFill>
                <a:latin typeface="Inter"/>
                <a:ea typeface="Inter"/>
                <a:cs typeface="Inter"/>
                <a:sym typeface="Inter"/>
              </a:rPr>
              <a:t>Bans interracial marriage and penalizes white women who bear mixed-race children.</a:t>
            </a:r>
            <a:endParaRPr sz="1000">
              <a:solidFill>
                <a:schemeClr val="dk1"/>
              </a:solidFill>
              <a:latin typeface="Inter"/>
              <a:ea typeface="Inter"/>
              <a:cs typeface="Inter"/>
              <a:sym typeface="Inter"/>
            </a:endParaRPr>
          </a:p>
        </p:txBody>
      </p:sp>
      <p:sp>
        <p:nvSpPr>
          <p:cNvPr id="167" name="Google Shape;167;p26"/>
          <p:cNvSpPr txBox="1"/>
          <p:nvPr/>
        </p:nvSpPr>
        <p:spPr>
          <a:xfrm rot="-5400000">
            <a:off x="-1289000" y="3885463"/>
            <a:ext cx="66267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Continuity and Change over Time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100">
              <a:latin typeface="Inter"/>
              <a:ea typeface="Inter"/>
              <a:cs typeface="Inter"/>
              <a:sym typeface="Inter"/>
            </a:endParaRPr>
          </a:p>
        </p:txBody>
      </p:sp>
      <p:pic>
        <p:nvPicPr>
          <p:cNvPr id="168" name="Google Shape;168;p26"/>
          <p:cNvPicPr preferRelativeResize="0"/>
          <p:nvPr/>
        </p:nvPicPr>
        <p:blipFill rotWithShape="1">
          <a:blip r:embed="rId5">
            <a:alphaModFix/>
          </a:blip>
          <a:srcRect b="0" l="0" r="0" t="0"/>
          <a:stretch/>
        </p:blipFill>
        <p:spPr>
          <a:xfrm rot="-5400000">
            <a:off x="1499687" y="7947412"/>
            <a:ext cx="1019100" cy="1019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Comparison: Bacon’s Rebellion</a:t>
            </a:r>
            <a:endParaRPr sz="2000">
              <a:solidFill>
                <a:schemeClr val="dk1"/>
              </a:solidFill>
              <a:latin typeface="Halant"/>
              <a:ea typeface="Halant"/>
              <a:cs typeface="Halant"/>
              <a:sym typeface="Halant"/>
            </a:endParaRPr>
          </a:p>
        </p:txBody>
      </p:sp>
      <p:pic>
        <p:nvPicPr>
          <p:cNvPr id="174" name="Google Shape;17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8" name="Google Shape;178;p27"/>
          <p:cNvSpPr txBox="1"/>
          <p:nvPr/>
        </p:nvSpPr>
        <p:spPr>
          <a:xfrm>
            <a:off x="1878100" y="547599"/>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Comparison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identifying both the similarities and the differences between the people, places, events, and ideas studied in history.</a:t>
            </a:r>
            <a:endParaRPr sz="1100">
              <a:latin typeface="Inter"/>
              <a:ea typeface="Inter"/>
              <a:cs typeface="Inter"/>
              <a:sym typeface="Inter"/>
            </a:endParaRPr>
          </a:p>
        </p:txBody>
      </p:sp>
      <p:pic>
        <p:nvPicPr>
          <p:cNvPr id="179" name="Google Shape;179;p27"/>
          <p:cNvPicPr preferRelativeResize="0"/>
          <p:nvPr/>
        </p:nvPicPr>
        <p:blipFill rotWithShape="1">
          <a:blip r:embed="rId5">
            <a:alphaModFix/>
          </a:blip>
          <a:srcRect b="0" l="0" r="0" t="0"/>
          <a:stretch/>
        </p:blipFill>
        <p:spPr>
          <a:xfrm>
            <a:off x="694375" y="547599"/>
            <a:ext cx="1019100" cy="1019100"/>
          </a:xfrm>
          <a:prstGeom prst="rect">
            <a:avLst/>
          </a:prstGeom>
          <a:noFill/>
          <a:ln>
            <a:noFill/>
          </a:ln>
        </p:spPr>
      </p:pic>
      <p:graphicFrame>
        <p:nvGraphicFramePr>
          <p:cNvPr id="180" name="Google Shape;180;p27"/>
          <p:cNvGraphicFramePr/>
          <p:nvPr/>
        </p:nvGraphicFramePr>
        <p:xfrm>
          <a:off x="317925" y="1684475"/>
          <a:ext cx="3000000" cy="3000000"/>
        </p:xfrm>
        <a:graphic>
          <a:graphicData uri="http://schemas.openxmlformats.org/drawingml/2006/table">
            <a:tbl>
              <a:tblPr>
                <a:noFill/>
                <a:tableStyleId>{81E44FEC-D00C-4C2B-957D-D7BF0E450542}</a:tableStyleId>
              </a:tblPr>
              <a:tblGrid>
                <a:gridCol w="3442600"/>
                <a:gridCol w="3680700"/>
              </a:tblGrid>
              <a:tr h="381000">
                <a:tc>
                  <a:txBody>
                    <a:bodyPr/>
                    <a:lstStyle/>
                    <a:p>
                      <a:pPr indent="0" lvl="0" marL="0" rtl="0" algn="l">
                        <a:spcBef>
                          <a:spcPts val="0"/>
                        </a:spcBef>
                        <a:spcAft>
                          <a:spcPts val="0"/>
                        </a:spcAft>
                        <a:buNone/>
                      </a:pPr>
                      <a:r>
                        <a:rPr lang="en" sz="1300">
                          <a:latin typeface="Halant"/>
                          <a:ea typeface="Halant"/>
                          <a:cs typeface="Halant"/>
                          <a:sym typeface="Halant"/>
                        </a:rPr>
                        <a:t>Source: Ira Berlin, Interview with </a:t>
                      </a:r>
                      <a:r>
                        <a:rPr i="1" lang="en" sz="1300">
                          <a:latin typeface="Halant"/>
                          <a:ea typeface="Halant"/>
                          <a:cs typeface="Halant"/>
                          <a:sym typeface="Halant"/>
                        </a:rPr>
                        <a:t>Race: The Power of an Illusion</a:t>
                      </a:r>
                      <a:r>
                        <a:rPr lang="en" sz="1300">
                          <a:latin typeface="Halant"/>
                          <a:ea typeface="Halant"/>
                          <a:cs typeface="Halant"/>
                          <a:sym typeface="Halant"/>
                        </a:rPr>
                        <a:t>, 2002.</a:t>
                      </a:r>
                      <a:endParaRPr sz="13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Halant"/>
                          <a:ea typeface="Halant"/>
                          <a:cs typeface="Halant"/>
                          <a:sym typeface="Halant"/>
                        </a:rPr>
                        <a:t>Source: Heather C. McGhee, “Bacon’s Rebellion,” </a:t>
                      </a:r>
                      <a:r>
                        <a:rPr i="1" lang="en" sz="1300">
                          <a:latin typeface="Halant"/>
                          <a:ea typeface="Halant"/>
                          <a:cs typeface="Halant"/>
                          <a:sym typeface="Halant"/>
                        </a:rPr>
                        <a:t>Four Hundred Souls</a:t>
                      </a:r>
                      <a:r>
                        <a:rPr lang="en" sz="1300">
                          <a:latin typeface="Halant"/>
                          <a:ea typeface="Halant"/>
                          <a:cs typeface="Halant"/>
                          <a:sym typeface="Halant"/>
                        </a:rPr>
                        <a:t>, 2021.</a:t>
                      </a:r>
                      <a:endParaRPr sz="13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2161750">
                <a:tc>
                  <a:txBody>
                    <a:bodyPr/>
                    <a:lstStyle/>
                    <a:p>
                      <a:pPr indent="0" lvl="0" marL="0" rtl="0" algn="l">
                        <a:spcBef>
                          <a:spcPts val="0"/>
                        </a:spcBef>
                        <a:spcAft>
                          <a:spcPts val="0"/>
                        </a:spcAft>
                        <a:buNone/>
                      </a:pPr>
                      <a:r>
                        <a:rPr lang="en" sz="1200">
                          <a:latin typeface="Inter"/>
                          <a:ea typeface="Inter"/>
                          <a:cs typeface="Inter"/>
                          <a:sym typeface="Inter"/>
                        </a:rPr>
                        <a:t>Before Bacon's Rebellion we certainly have distinctions made between blacks and whites, and we certainly have attitudes on the part of whites and presumably on the part of blacks where they differentiate themselves and where they probably think each is superior to the other.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Nonetheless, we see them behaving pretty much the same way. Some numbers of people of African descent have moved into the land owning class, are sometimes owning the servants, are connected with churches, are cognizant of the legal system and so 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of course substantial numbers of people of European descent are caught in a system of coerced labor called indentured servitude. And indentured servants, whether they are black or white, are pretty much treated the same way as slaves. Very badly.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Bacon's Rebellion changes that, and what seems to be crucial in changing that is the consolidation after Bacon's Rebellion of a planter class. The planters had not been able to control this rowdy labor force of servants and slaves. But soon after Bacon's Rebellion they increasingly distinguish between people of African descent and people of European descent. They enact laws which say that people of African descent are hereditary slaves. And they increasingly give some power to white independent white farmers and land holders.</a:t>
                      </a:r>
                      <a:endParaRPr sz="1200">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In early colonial Virginia, work was brutal, often deadly, and for the large working class of Black, white, and Indigenous servants, it went unpaid and life was unfree. Even after servitudes end (still a possibility under the law for some Africans at this time), common people had few opportunities to acquire land or gainful work…The tempestuous young newcomer Nathaniel Bacon tapped into the widespread discontent in the colony and rallied more than a thousand men, waging what some historians have called America's first revolution.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as I read more about Bacon's Rebellion, a fuller picture came into focus. Searching through the writings of Bacon himself (a wealthy Englishman from the same social class as his enemy, Governor Berkeley), I found few if any references to class, land, or bondage.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Bacon sought was all-out war with neighboring Indigenous tribes. He rebelled because Berkeley had made alliances with some tribes and preferred negotiation to war. Bacon's anti-Native fervor was indiscriminate; his followers betrayed and massacred the group of Occaneechi people who helped them fight a group of Susquehannocks and relentlessly pursued a group of Pamunkey men, women, and children.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Knowing this, can we still think of Bacon's Rebellion as a class-based, multiracial uprising against slavery, landlessness, and servitude, as some have described it? Or was it just an early example of the powerful making the powerless fight one another, this time with white and Black united, initially against Indigenous Americans?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86" name="Google Shape;18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0" name="Google Shape;190;p28"/>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Ira Berlin’s Perspective</a:t>
            </a:r>
            <a:endParaRPr b="1" sz="1600">
              <a:latin typeface="Inter"/>
              <a:ea typeface="Inter"/>
              <a:cs typeface="Inter"/>
              <a:sym typeface="Inter"/>
            </a:endParaRPr>
          </a:p>
        </p:txBody>
      </p:sp>
      <p:sp>
        <p:nvSpPr>
          <p:cNvPr id="191" name="Google Shape;191;p28"/>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Heather C. McGhee’s Perspective</a:t>
            </a:r>
            <a:endParaRPr b="1" sz="1500">
              <a:latin typeface="Inter"/>
              <a:ea typeface="Inter"/>
              <a:cs typeface="Inter"/>
              <a:sym typeface="Inter"/>
            </a:endParaRPr>
          </a:p>
        </p:txBody>
      </p:sp>
      <p:graphicFrame>
        <p:nvGraphicFramePr>
          <p:cNvPr id="192" name="Google Shape;192;p28"/>
          <p:cNvGraphicFramePr/>
          <p:nvPr/>
        </p:nvGraphicFramePr>
        <p:xfrm>
          <a:off x="503824" y="3910029"/>
          <a:ext cx="3000000" cy="3000000"/>
        </p:xfrm>
        <a:graphic>
          <a:graphicData uri="http://schemas.openxmlformats.org/drawingml/2006/table">
            <a:tbl>
              <a:tblPr>
                <a:noFill/>
                <a:tableStyleId>{81E44FEC-D00C-4C2B-957D-D7BF0E450542}</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3" name="Google Shape;193;p28"/>
          <p:cNvGraphicFramePr/>
          <p:nvPr/>
        </p:nvGraphicFramePr>
        <p:xfrm>
          <a:off x="503824" y="6474548"/>
          <a:ext cx="3000000" cy="3000000"/>
        </p:xfrm>
        <a:graphic>
          <a:graphicData uri="http://schemas.openxmlformats.org/drawingml/2006/table">
            <a:tbl>
              <a:tblPr>
                <a:noFill/>
                <a:tableStyleId>{81E44FEC-D00C-4C2B-957D-D7BF0E450542}</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4" name="Google Shape;194;p28"/>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5" name="Google Shape;195;p28"/>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6" name="Google Shape;196;p28"/>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97" name="Google Shape;197;p28"/>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8" name="Google Shape;198;p28"/>
          <p:cNvSpPr txBox="1"/>
          <p:nvPr/>
        </p:nvSpPr>
        <p:spPr>
          <a:xfrm>
            <a:off x="969050" y="1176038"/>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99" name="Google Shape;199;p28"/>
          <p:cNvPicPr preferRelativeResize="0"/>
          <p:nvPr/>
        </p:nvPicPr>
        <p:blipFill>
          <a:blip r:embed="rId5">
            <a:alphaModFix/>
          </a:blip>
          <a:stretch>
            <a:fillRect/>
          </a:stretch>
        </p:blipFill>
        <p:spPr>
          <a:xfrm>
            <a:off x="345425" y="1176047"/>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